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1"/>
  </p:notesMasterIdLst>
  <p:handoutMasterIdLst>
    <p:handoutMasterId r:id="rId62"/>
  </p:handoutMasterIdLst>
  <p:sldIdLst>
    <p:sldId id="1334" r:id="rId2"/>
    <p:sldId id="3413" r:id="rId3"/>
    <p:sldId id="3400" r:id="rId4"/>
    <p:sldId id="3445" r:id="rId5"/>
    <p:sldId id="3459" r:id="rId6"/>
    <p:sldId id="3446" r:id="rId7"/>
    <p:sldId id="3411" r:id="rId8"/>
    <p:sldId id="3419" r:id="rId9"/>
    <p:sldId id="3422" r:id="rId10"/>
    <p:sldId id="3456" r:id="rId11"/>
    <p:sldId id="3457" r:id="rId12"/>
    <p:sldId id="677" r:id="rId13"/>
    <p:sldId id="3423" r:id="rId14"/>
    <p:sldId id="3432" r:id="rId15"/>
    <p:sldId id="3433" r:id="rId16"/>
    <p:sldId id="675" r:id="rId17"/>
    <p:sldId id="3424" r:id="rId18"/>
    <p:sldId id="3425" r:id="rId19"/>
    <p:sldId id="3448" r:id="rId20"/>
    <p:sldId id="3415" r:id="rId21"/>
    <p:sldId id="3427" r:id="rId22"/>
    <p:sldId id="3440" r:id="rId23"/>
    <p:sldId id="3441" r:id="rId24"/>
    <p:sldId id="3418" r:id="rId25"/>
    <p:sldId id="3417" r:id="rId26"/>
    <p:sldId id="3430" r:id="rId27"/>
    <p:sldId id="3431" r:id="rId28"/>
    <p:sldId id="3449" r:id="rId29"/>
    <p:sldId id="645" r:id="rId30"/>
    <p:sldId id="3458" r:id="rId31"/>
    <p:sldId id="3450" r:id="rId32"/>
    <p:sldId id="646" r:id="rId33"/>
    <p:sldId id="3416" r:id="rId34"/>
    <p:sldId id="3451" r:id="rId35"/>
    <p:sldId id="3414" r:id="rId36"/>
    <p:sldId id="3434" r:id="rId37"/>
    <p:sldId id="683" r:id="rId38"/>
    <p:sldId id="3438" r:id="rId39"/>
    <p:sldId id="3437" r:id="rId40"/>
    <p:sldId id="693" r:id="rId41"/>
    <p:sldId id="694" r:id="rId42"/>
    <p:sldId id="695" r:id="rId43"/>
    <p:sldId id="3453" r:id="rId44"/>
    <p:sldId id="687" r:id="rId45"/>
    <p:sldId id="2337" r:id="rId46"/>
    <p:sldId id="3454" r:id="rId47"/>
    <p:sldId id="2348" r:id="rId48"/>
    <p:sldId id="3452" r:id="rId49"/>
    <p:sldId id="1351" r:id="rId50"/>
    <p:sldId id="420" r:id="rId51"/>
    <p:sldId id="3444" r:id="rId52"/>
    <p:sldId id="659" r:id="rId53"/>
    <p:sldId id="3455" r:id="rId54"/>
    <p:sldId id="2516" r:id="rId55"/>
    <p:sldId id="2994" r:id="rId56"/>
    <p:sldId id="615" r:id="rId57"/>
    <p:sldId id="638" r:id="rId58"/>
    <p:sldId id="637" r:id="rId59"/>
    <p:sldId id="3421" r:id="rId60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4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5/7/21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500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17.tiff"/><Relationship Id="rId4" Type="http://schemas.openxmlformats.org/officeDocument/2006/relationships/image" Target="../media/image2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hyperlink" Target="https://webstockreview.net/explore/bridge-clipart-brige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tiff"/><Relationship Id="rId9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1B955-86EA-7B43-87A3-B39C633338A0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0135B-2F08-1E43-9347-E14718F256E9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71145-7911-0948-B2A7-8C9392ACB0C5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rule-types(s)/ biases/ models/ axis-scales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E4F7F35-C3BE-D449-A588-7EF23724AF1A}"/>
              </a:ext>
            </a:extLst>
          </p:cNvPr>
          <p:cNvSpPr txBox="1">
            <a:spLocks/>
          </p:cNvSpPr>
          <p:nvPr/>
        </p:nvSpPr>
        <p:spPr bwMode="auto">
          <a:xfrm>
            <a:off x="4648200" y="3848100"/>
            <a:ext cx="4064876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But: </a:t>
            </a:r>
            <a:r>
              <a:rPr kumimoji="0" lang="en-US" u="sng" kern="0" dirty="0"/>
              <a:t>How</a:t>
            </a:r>
            <a:r>
              <a:rPr kumimoji="0" lang="en-US" kern="0" dirty="0"/>
              <a:t> to spot rules?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2C0C1F-03D1-3240-841A-213234B5751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6350" y="2216368"/>
            <a:ext cx="331076" cy="355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95D9F-7F1C-4B4F-A970-DCE209E1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3248" y="3924958"/>
            <a:ext cx="667406" cy="71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0AAABE-81BA-B845-8549-9E5D00BD8316}"/>
              </a:ext>
            </a:extLst>
          </p:cNvPr>
          <p:cNvCxnSpPr/>
          <p:nvPr/>
        </p:nvCxnSpPr>
        <p:spPr bwMode="auto">
          <a:xfrm flipH="1">
            <a:off x="670910" y="2244451"/>
            <a:ext cx="2138854" cy="236909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compression is great – but …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8E4A-67E7-D345-B08F-E01E067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  <p:extLst>
      <p:ext uri="{BB962C8B-B14F-4D97-AF65-F5344CB8AC3E}">
        <p14:creationId xmlns:p14="http://schemas.microsoft.com/office/powerpoint/2010/main" val="26925027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EA033A-DBD5-F744-A11A-1CB51F2B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42593"/>
            <a:ext cx="1147416" cy="878928"/>
          </a:xfrm>
          <a:prstGeom prst="rect">
            <a:avLst/>
          </a:prstGeom>
          <a:noFill/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47532DA-D939-9748-A83C-C8E834D9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24521" y="3142593"/>
            <a:ext cx="1171905" cy="8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395AE-C0CA-7348-87D7-3AF2FB998553}"/>
              </a:ext>
            </a:extLst>
          </p:cNvPr>
          <p:cNvSpPr txBox="1"/>
          <p:nvPr/>
        </p:nvSpPr>
        <p:spPr>
          <a:xfrm>
            <a:off x="7140676" y="342702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2000" dirty="0" err="1">
                <a:latin typeface="+mn-lt"/>
              </a:rPr>
              <a:t>math.yale.edu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1CC-4E2F-DF4A-A10E-004BB00D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&lt;-&gt; points &lt;-&gt; 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8FD-DDF1-1F4F-B06A-254FFC47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F02F-B1B7-334F-8BE3-3416964D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970A-FB7A-5D41-B8B6-876F268A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0407-D7E5-334F-A1BF-6DDA165F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52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50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819726"/>
            <a:ext cx="850900" cy="56904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23623" y="1349846"/>
            <a:ext cx="1483212" cy="14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>
            <a:extLst>
              <a:ext uri="{FF2B5EF4-FFF2-40B4-BE49-F238E27FC236}">
                <a16:creationId xmlns:a16="http://schemas.microsoft.com/office/drawing/2014/main" id="{EA12B47B-1678-A54A-9404-9E467AFC89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39939" name="Footer Placeholder 5">
            <a:extLst>
              <a:ext uri="{FF2B5EF4-FFF2-40B4-BE49-F238E27FC236}">
                <a16:creationId xmlns:a16="http://schemas.microsoft.com/office/drawing/2014/main" id="{051AB545-733D-9141-A51E-25F89E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39940" name="Slide Number Placeholder 6">
            <a:extLst>
              <a:ext uri="{FF2B5EF4-FFF2-40B4-BE49-F238E27FC236}">
                <a16:creationId xmlns:a16="http://schemas.microsoft.com/office/drawing/2014/main" id="{0C13AB59-EC74-3E49-884E-D663545A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97FE7B-63BD-5843-A0B4-B392292A0BCC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3A19FA49-2950-9540-97E7-B5FB02EDB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299A6CA1-6004-A64E-AAE6-AB005E1C85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67000" y="1905000"/>
            <a:ext cx="38100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King-Ip (David) Lin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Ibrahim Kamel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Flip Korn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Byoung-Kee Yi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Leejay Wu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Deepayan Chakrabarti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9943" name="Picture 8" descr="leejayface.jpg">
            <a:extLst>
              <a:ext uri="{FF2B5EF4-FFF2-40B4-BE49-F238E27FC236}">
                <a16:creationId xmlns:a16="http://schemas.microsoft.com/office/drawing/2014/main" id="{DA002086-9E2C-E040-86D6-BDD3FE10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8778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9" descr="deepayface.jpg">
            <a:extLst>
              <a:ext uri="{FF2B5EF4-FFF2-40B4-BE49-F238E27FC236}">
                <a16:creationId xmlns:a16="http://schemas.microsoft.com/office/drawing/2014/main" id="{9D9AF9EB-BF74-904A-847F-9A03ED83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939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5" name="Straight Arrow Connector 10">
            <a:extLst>
              <a:ext uri="{FF2B5EF4-FFF2-40B4-BE49-F238E27FC236}">
                <a16:creationId xmlns:a16="http://schemas.microsoft.com/office/drawing/2014/main" id="{7A3832C4-A200-284E-B0DE-D77892ACF8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Straight Arrow Connector 11">
            <a:extLst>
              <a:ext uri="{FF2B5EF4-FFF2-40B4-BE49-F238E27FC236}">
                <a16:creationId xmlns:a16="http://schemas.microsoft.com/office/drawing/2014/main" id="{299D1525-022D-F544-9DEC-54158A38B45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2743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47" name="Picture 12" descr="flipKorn_pk1785.png_1111381196.png">
            <a:extLst>
              <a:ext uri="{FF2B5EF4-FFF2-40B4-BE49-F238E27FC236}">
                <a16:creationId xmlns:a16="http://schemas.microsoft.com/office/drawing/2014/main" id="{02EB33ED-83AE-6A44-8AA1-1E43DC7F0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b="17999"/>
          <a:stretch>
            <a:fillRect/>
          </a:stretch>
        </p:blipFill>
        <p:spPr bwMode="auto">
          <a:xfrm>
            <a:off x="7467600" y="2514600"/>
            <a:ext cx="11033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3" descr="david_lin.jpg">
            <a:extLst>
              <a:ext uri="{FF2B5EF4-FFF2-40B4-BE49-F238E27FC236}">
                <a16:creationId xmlns:a16="http://schemas.microsoft.com/office/drawing/2014/main" id="{3204768D-EEC0-D348-8382-EC028C48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47800"/>
            <a:ext cx="10271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4" descr="Ibrahim_Kamel.JPG">
            <a:extLst>
              <a:ext uri="{FF2B5EF4-FFF2-40B4-BE49-F238E27FC236}">
                <a16:creationId xmlns:a16="http://schemas.microsoft.com/office/drawing/2014/main" id="{6023252B-072C-E041-8D0E-A6800D6B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6091" r="22858" b="24365"/>
          <a:stretch>
            <a:fillRect/>
          </a:stretch>
        </p:blipFill>
        <p:spPr bwMode="auto">
          <a:xfrm>
            <a:off x="685800" y="1905000"/>
            <a:ext cx="871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0" name="Straight Arrow Connector 15">
            <a:extLst>
              <a:ext uri="{FF2B5EF4-FFF2-40B4-BE49-F238E27FC236}">
                <a16:creationId xmlns:a16="http://schemas.microsoft.com/office/drawing/2014/main" id="{4389CC08-F333-7446-83EF-1C76EFD7DE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94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Straight Arrow Connector 16">
            <a:extLst>
              <a:ext uri="{FF2B5EF4-FFF2-40B4-BE49-F238E27FC236}">
                <a16:creationId xmlns:a16="http://schemas.microsoft.com/office/drawing/2014/main" id="{D4E5EE88-FD39-104B-8E58-C5F53DCE18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Straight Arrow Connector 17">
            <a:extLst>
              <a:ext uri="{FF2B5EF4-FFF2-40B4-BE49-F238E27FC236}">
                <a16:creationId xmlns:a16="http://schemas.microsoft.com/office/drawing/2014/main" id="{090E770C-7DFF-6540-B3BB-1F5AEEFFA11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53" name="Picture 17" descr="byoung-kee-yi.png">
            <a:extLst>
              <a:ext uri="{FF2B5EF4-FFF2-40B4-BE49-F238E27FC236}">
                <a16:creationId xmlns:a16="http://schemas.microsoft.com/office/drawing/2014/main" id="{DD7B687B-ED4E-4546-99D8-FAF697FE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19438"/>
            <a:ext cx="9144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4" name="Straight Arrow Connector 11">
            <a:extLst>
              <a:ext uri="{FF2B5EF4-FFF2-40B4-BE49-F238E27FC236}">
                <a16:creationId xmlns:a16="http://schemas.microsoft.com/office/drawing/2014/main" id="{CAD52156-4F8F-954B-B3B0-E31C759F917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3733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4">
            <a:extLst>
              <a:ext uri="{FF2B5EF4-FFF2-40B4-BE49-F238E27FC236}">
                <a16:creationId xmlns:a16="http://schemas.microsoft.com/office/drawing/2014/main" id="{13987D88-0956-8342-82A3-723A05C452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0963" name="Footer Placeholder 5">
            <a:extLst>
              <a:ext uri="{FF2B5EF4-FFF2-40B4-BE49-F238E27FC236}">
                <a16:creationId xmlns:a16="http://schemas.microsoft.com/office/drawing/2014/main" id="{924B8C7C-9C1E-0949-BF99-596E8E1E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C724C51-3651-CD4C-90ED-BC0FA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149C64-B37A-3044-A19F-A56BC9204C2F}" type="slidenum">
              <a:rPr lang="en-US" altLang="en-US" sz="1400" u="none"/>
              <a:pPr/>
              <a:t>57</a:t>
            </a:fld>
            <a:endParaRPr lang="en-US" altLang="en-US" sz="1400" u="none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4DBD6426-F8BC-C44B-AD64-C236CAAA0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0966" name="Rectangle 4">
            <a:extLst>
              <a:ext uri="{FF2B5EF4-FFF2-40B4-BE49-F238E27FC236}">
                <a16:creationId xmlns:a16="http://schemas.microsoft.com/office/drawing/2014/main" id="{502FEDFB-C4D6-1844-993D-C848B248AC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438400" y="1905000"/>
            <a:ext cx="4267200" cy="41148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Jia-Yu (Tim) Pan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Spiros Papadimitriou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Jimeng Sun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Jure Leskovec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Hanghang Tong</a:t>
            </a:r>
          </a:p>
        </p:txBody>
      </p:sp>
      <p:pic>
        <p:nvPicPr>
          <p:cNvPr id="40967" name="Picture 9" descr="timPanface.jpg">
            <a:extLst>
              <a:ext uri="{FF2B5EF4-FFF2-40B4-BE49-F238E27FC236}">
                <a16:creationId xmlns:a16="http://schemas.microsoft.com/office/drawing/2014/main" id="{73FA13BD-3D2D-924F-9D78-B04F6A0D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47800"/>
            <a:ext cx="1149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 descr="htongface.jpg">
            <a:extLst>
              <a:ext uri="{FF2B5EF4-FFF2-40B4-BE49-F238E27FC236}">
                <a16:creationId xmlns:a16="http://schemas.microsoft.com/office/drawing/2014/main" id="{1FE7E66D-8F3A-0F4A-A201-88501314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267200"/>
            <a:ext cx="12144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1" descr="jure-2b.jpg">
            <a:extLst>
              <a:ext uri="{FF2B5EF4-FFF2-40B4-BE49-F238E27FC236}">
                <a16:creationId xmlns:a16="http://schemas.microsoft.com/office/drawing/2014/main" id="{618A747E-EB6E-D048-AD43-CA405074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10779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4" descr="jimeng.jpg">
            <a:extLst>
              <a:ext uri="{FF2B5EF4-FFF2-40B4-BE49-F238E27FC236}">
                <a16:creationId xmlns:a16="http://schemas.microsoft.com/office/drawing/2014/main" id="{188EAE46-9010-8B4A-A396-E47720660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71" name="Straight Arrow Connector 16">
            <a:extLst>
              <a:ext uri="{FF2B5EF4-FFF2-40B4-BE49-F238E27FC236}">
                <a16:creationId xmlns:a16="http://schemas.microsoft.com/office/drawing/2014/main" id="{DDC4B740-70EC-0447-84D9-E4FA62D613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429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19">
            <a:extLst>
              <a:ext uri="{FF2B5EF4-FFF2-40B4-BE49-F238E27FC236}">
                <a16:creationId xmlns:a16="http://schemas.microsoft.com/office/drawing/2014/main" id="{F9CBB7FC-104E-3B4E-8BC3-115E94FA0C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0">
            <a:extLst>
              <a:ext uri="{FF2B5EF4-FFF2-40B4-BE49-F238E27FC236}">
                <a16:creationId xmlns:a16="http://schemas.microsoft.com/office/drawing/2014/main" id="{2E526F8A-6DF9-654E-8EAE-79C15F737B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4" name="Straight Arrow Connector 23">
            <a:extLst>
              <a:ext uri="{FF2B5EF4-FFF2-40B4-BE49-F238E27FC236}">
                <a16:creationId xmlns:a16="http://schemas.microsoft.com/office/drawing/2014/main" id="{6E656420-AD56-B448-A105-9C80511B78D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24">
            <a:extLst>
              <a:ext uri="{FF2B5EF4-FFF2-40B4-BE49-F238E27FC236}">
                <a16:creationId xmlns:a16="http://schemas.microsoft.com/office/drawing/2014/main" id="{72844801-4138-0743-8BC3-9C74ABBC154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038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6" name="Picture 16" descr="spiros2.png">
            <a:extLst>
              <a:ext uri="{FF2B5EF4-FFF2-40B4-BE49-F238E27FC236}">
                <a16:creationId xmlns:a16="http://schemas.microsoft.com/office/drawing/2014/main" id="{E155EF00-5A79-F447-BE96-84203F409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1079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4">
            <a:extLst>
              <a:ext uri="{FF2B5EF4-FFF2-40B4-BE49-F238E27FC236}">
                <a16:creationId xmlns:a16="http://schemas.microsoft.com/office/drawing/2014/main" id="{7B6109DD-22DA-7848-8C06-59044792E9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41987" name="Footer Placeholder 5">
            <a:extLst>
              <a:ext uri="{FF2B5EF4-FFF2-40B4-BE49-F238E27FC236}">
                <a16:creationId xmlns:a16="http://schemas.microsoft.com/office/drawing/2014/main" id="{44A94712-36E9-0443-80C3-C02F6557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41988" name="Slide Number Placeholder 6">
            <a:extLst>
              <a:ext uri="{FF2B5EF4-FFF2-40B4-BE49-F238E27FC236}">
                <a16:creationId xmlns:a16="http://schemas.microsoft.com/office/drawing/2014/main" id="{96E959DF-2B94-F249-BBA1-48DB9932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11E99-FF1E-FD49-989C-1CF443B7E156}" type="slidenum">
              <a:rPr lang="en-US" altLang="en-US" sz="1400" u="none"/>
              <a:pPr/>
              <a:t>58</a:t>
            </a:fld>
            <a:endParaRPr lang="en-US" altLang="en-US" sz="1400" u="none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08257F20-46FA-B344-9AAE-C925ADC5A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3447F5BF-AC51-E545-BABD-63E839C243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1981200"/>
            <a:ext cx="44196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Mary McGlohon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Fan Guo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Lei Li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Leman Akoglu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Dueng Horng (Polo) Chau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Aditya Prakash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 Kang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1991" name="Picture 6" descr="leili-face.jpg">
            <a:extLst>
              <a:ext uri="{FF2B5EF4-FFF2-40B4-BE49-F238E27FC236}">
                <a16:creationId xmlns:a16="http://schemas.microsoft.com/office/drawing/2014/main" id="{D4849496-D7B1-2540-838E-BC0CBAB0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6554" r="13934" b="15291"/>
          <a:stretch>
            <a:fillRect/>
          </a:stretch>
        </p:blipFill>
        <p:spPr bwMode="auto">
          <a:xfrm>
            <a:off x="7696200" y="2667000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5">
            <a:extLst>
              <a:ext uri="{FF2B5EF4-FFF2-40B4-BE49-F238E27FC236}">
                <a16:creationId xmlns:a16="http://schemas.microsoft.com/office/drawing/2014/main" id="{0B5907EA-9AAE-0E4E-8244-E7A4AE0D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14426" r="22725" b="21176"/>
          <a:stretch>
            <a:fillRect/>
          </a:stretch>
        </p:blipFill>
        <p:spPr bwMode="auto">
          <a:xfrm>
            <a:off x="457200" y="3200400"/>
            <a:ext cx="106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10" descr="polo.jpg">
            <a:extLst>
              <a:ext uri="{FF2B5EF4-FFF2-40B4-BE49-F238E27FC236}">
                <a16:creationId xmlns:a16="http://schemas.microsoft.com/office/drawing/2014/main" id="{6299DF22-E8A9-2549-9891-C8210F77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3"/>
          <a:stretch>
            <a:fillRect/>
          </a:stretch>
        </p:blipFill>
        <p:spPr bwMode="auto">
          <a:xfrm>
            <a:off x="7696200" y="3773488"/>
            <a:ext cx="990600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6">
            <a:extLst>
              <a:ext uri="{FF2B5EF4-FFF2-40B4-BE49-F238E27FC236}">
                <a16:creationId xmlns:a16="http://schemas.microsoft.com/office/drawing/2014/main" id="{B004A7F7-77B5-724F-A628-5B492F24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9445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6" descr="aditya.jpg">
            <a:extLst>
              <a:ext uri="{FF2B5EF4-FFF2-40B4-BE49-F238E27FC236}">
                <a16:creationId xmlns:a16="http://schemas.microsoft.com/office/drawing/2014/main" id="{B419E7A1-7540-7545-961E-E3A0F416C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10668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1" descr="ukang.jpg">
            <a:extLst>
              <a:ext uri="{FF2B5EF4-FFF2-40B4-BE49-F238E27FC236}">
                <a16:creationId xmlns:a16="http://schemas.microsoft.com/office/drawing/2014/main" id="{CDB7E059-9800-6841-AEFA-A8B70B215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 b="5853"/>
          <a:stretch>
            <a:fillRect/>
          </a:stretch>
        </p:blipFill>
        <p:spPr bwMode="auto">
          <a:xfrm>
            <a:off x="7696200" y="5029200"/>
            <a:ext cx="9906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2" descr="fanguo.jpg">
            <a:extLst>
              <a:ext uri="{FF2B5EF4-FFF2-40B4-BE49-F238E27FC236}">
                <a16:creationId xmlns:a16="http://schemas.microsoft.com/office/drawing/2014/main" id="{14874287-133C-FB4A-A931-A34F9FCAF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 b="44000"/>
          <a:stretch>
            <a:fillRect/>
          </a:stretch>
        </p:blipFill>
        <p:spPr bwMode="auto">
          <a:xfrm>
            <a:off x="457200" y="2057400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8" name="Straight Arrow Connector 20">
            <a:extLst>
              <a:ext uri="{FF2B5EF4-FFF2-40B4-BE49-F238E27FC236}">
                <a16:creationId xmlns:a16="http://schemas.microsoft.com/office/drawing/2014/main" id="{3BC45457-6265-384F-B65F-0783D18330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Straight Arrow Connector 20">
            <a:extLst>
              <a:ext uri="{FF2B5EF4-FFF2-40B4-BE49-F238E27FC236}">
                <a16:creationId xmlns:a16="http://schemas.microsoft.com/office/drawing/2014/main" id="{E937DDA8-33A4-494D-B2EE-4E8AE8A229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Straight Arrow Connector 20">
            <a:extLst>
              <a:ext uri="{FF2B5EF4-FFF2-40B4-BE49-F238E27FC236}">
                <a16:creationId xmlns:a16="http://schemas.microsoft.com/office/drawing/2014/main" id="{00C19BCD-EB94-5643-95C6-324F7B24C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1" name="Straight Arrow Connector 20">
            <a:extLst>
              <a:ext uri="{FF2B5EF4-FFF2-40B4-BE49-F238E27FC236}">
                <a16:creationId xmlns:a16="http://schemas.microsoft.com/office/drawing/2014/main" id="{3226D119-7F88-594E-B0D0-89F1826E8D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5410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Arrow Connector 24">
            <a:extLst>
              <a:ext uri="{FF2B5EF4-FFF2-40B4-BE49-F238E27FC236}">
                <a16:creationId xmlns:a16="http://schemas.microsoft.com/office/drawing/2014/main" id="{C42710B3-1D0F-BA4A-9A7A-A88B50DE9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Arrow Connector 24">
            <a:extLst>
              <a:ext uri="{FF2B5EF4-FFF2-40B4-BE49-F238E27FC236}">
                <a16:creationId xmlns:a16="http://schemas.microsoft.com/office/drawing/2014/main" id="{86D4F979-827A-6749-B5EF-4A81226F4F0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876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Arrow Connector 24">
            <a:extLst>
              <a:ext uri="{FF2B5EF4-FFF2-40B4-BE49-F238E27FC236}">
                <a16:creationId xmlns:a16="http://schemas.microsoft.com/office/drawing/2014/main" id="{16147086-E656-4A4D-855A-F5AAFD95E7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3810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64876" cy="2247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But: </a:t>
            </a:r>
            <a:r>
              <a:rPr lang="en-US" u="sng" dirty="0"/>
              <a:t>How</a:t>
            </a:r>
            <a:r>
              <a:rPr lang="en-US" dirty="0"/>
              <a:t> to spot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12961</TotalTime>
  <Words>2487</Words>
  <Application>Microsoft Macintosh PowerPoint</Application>
  <PresentationFormat>On-screen Show (4:3)</PresentationFormat>
  <Paragraphs>460</Paragraphs>
  <Slides>59</Slides>
  <Notes>8</Notes>
  <HiddenSlides>6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  <vt:variant>
        <vt:lpstr>Custom Shows</vt:lpstr>
      </vt:variant>
      <vt:variant>
        <vt:i4>1</vt:i4>
      </vt:variant>
    </vt:vector>
  </HeadingPairs>
  <TitlesOfParts>
    <vt:vector size="66" baseType="lpstr">
      <vt:lpstr>Arial</vt:lpstr>
      <vt:lpstr>Cambria Math</vt:lpstr>
      <vt:lpstr>Gill Sans</vt:lpstr>
      <vt:lpstr>Gill Sans SemiBold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Graphs &lt;-&gt; points &lt;-&gt; time-series</vt:lpstr>
      <vt:lpstr>Q1) definition</vt:lpstr>
      <vt:lpstr>Q1) definition</vt:lpstr>
      <vt:lpstr>Q1) definition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compression is great – but …</vt:lpstr>
      <vt:lpstr>… optimal compression is undecidable!</vt:lpstr>
      <vt:lpstr>… optimal compression is undecidable!</vt:lpstr>
      <vt:lpstr>… optimal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Future – parting thoughts</vt:lpstr>
      <vt:lpstr>Thanks</vt:lpstr>
      <vt:lpstr>Thank you!</vt:lpstr>
      <vt:lpstr>Academic ‘children’</vt:lpstr>
      <vt:lpstr>Academic ‘children’</vt:lpstr>
      <vt:lpstr>Academic ‘children’</vt:lpstr>
      <vt:lpstr>Outline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1989</cp:revision>
  <cp:lastPrinted>2016-06-19T14:14:08Z</cp:lastPrinted>
  <dcterms:created xsi:type="dcterms:W3CDTF">2017-06-13T01:24:20Z</dcterms:created>
  <dcterms:modified xsi:type="dcterms:W3CDTF">2021-05-07T19:30:22Z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